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5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85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1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6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9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9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7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30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3270-381A-4049-9303-49B918DB39B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F855-D72F-43BD-907B-8565424F4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0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28030" y="310207"/>
            <a:ext cx="31107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Включен в Единый реестр СМП 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2313" y="1385971"/>
            <a:ext cx="555811" cy="5109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678689" y="1421831"/>
            <a:ext cx="555811" cy="5109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488124" y="1224607"/>
            <a:ext cx="1039906" cy="16136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638783" y="1224607"/>
            <a:ext cx="1039906" cy="1972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47700" y="1896960"/>
            <a:ext cx="2940424" cy="4392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Имеете право на: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78689" y="1932820"/>
            <a:ext cx="2940424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Обратитесь в МИФНС для включения в Единый реестр СМП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13" idx="3"/>
          </p:cNvCxnSpPr>
          <p:nvPr/>
        </p:nvCxnSpPr>
        <p:spPr>
          <a:xfrm flipH="1" flipV="1">
            <a:off x="3488124" y="2116596"/>
            <a:ext cx="5190565" cy="896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91251" y="2463551"/>
            <a:ext cx="2010550" cy="369332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none">
            <a:spAutoFit/>
          </a:bodyPr>
          <a:lstStyle/>
          <a:p>
            <a:r>
              <a:rPr lang="ru-RU" dirty="0" smtClean="0"/>
              <a:t>- Льготу по аренде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14433" y="3017549"/>
            <a:ext cx="2473691" cy="369332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none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ru-RU" dirty="0" smtClean="0"/>
              <a:t>Мораторий аренды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563604" y="3523131"/>
            <a:ext cx="31107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Ваш ОКВЭД относится к зоне риска ?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67887" y="4598895"/>
            <a:ext cx="555811" cy="5109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714263" y="4634755"/>
            <a:ext cx="555811" cy="5109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523698" y="4437531"/>
            <a:ext cx="1039906" cy="16136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674357" y="4437531"/>
            <a:ext cx="1039906" cy="1972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523698" y="5109884"/>
            <a:ext cx="2010550" cy="369332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none">
            <a:spAutoFit/>
          </a:bodyPr>
          <a:lstStyle/>
          <a:p>
            <a:r>
              <a:rPr lang="ru-RU" dirty="0" smtClean="0"/>
              <a:t>- Льготу по аренде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94196" y="5099553"/>
            <a:ext cx="2473691" cy="369332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none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ru-RU" dirty="0" smtClean="0"/>
              <a:t>Мораторий аренды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270074" y="5158302"/>
            <a:ext cx="2473691" cy="369332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none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ru-RU" dirty="0" smtClean="0"/>
              <a:t>Мораторий аренды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523698" y="5479216"/>
            <a:ext cx="2345885" cy="1169551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1400" i="1" dirty="0" smtClean="0"/>
              <a:t>Применяется автоматически органом местного самоуправления или исполнительной власти ЯНАО</a:t>
            </a:r>
            <a:endParaRPr lang="ru-RU" sz="14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4196" y="5468885"/>
            <a:ext cx="2345885" cy="1169551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1400" i="1" dirty="0" smtClean="0"/>
              <a:t>Вам необходимо написать заявление в орган местного самоуправления или исполнительной власти ЯНАО</a:t>
            </a:r>
            <a:endParaRPr lang="ru-RU" sz="1400" i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273228" y="5540192"/>
            <a:ext cx="2345885" cy="1169551"/>
          </a:xfrm>
          <a:prstGeom prst="rect">
            <a:avLst/>
          </a:prstGeom>
          <a:ln w="12700">
            <a:solidFill>
              <a:schemeClr val="accent2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1400" i="1" dirty="0" smtClean="0"/>
              <a:t>Вам необходимо написать заявление в орган местного самоуправления или исполнительной власти ЯНАО</a:t>
            </a:r>
            <a:endParaRPr lang="ru-RU" sz="1400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8803341" y="3061449"/>
            <a:ext cx="3110753" cy="137608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Проверка </a:t>
            </a:r>
            <a:r>
              <a:rPr lang="ru-RU" sz="2400" i="1" dirty="0" err="1" smtClean="0">
                <a:solidFill>
                  <a:srgbClr val="C00000"/>
                </a:solidFill>
              </a:rPr>
              <a:t>ОКВЭДа</a:t>
            </a:r>
            <a:r>
              <a:rPr lang="ru-RU" sz="2400" i="1" dirty="0" smtClean="0">
                <a:solidFill>
                  <a:srgbClr val="C00000"/>
                </a:solidFill>
              </a:rPr>
              <a:t> -</a:t>
            </a:r>
          </a:p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сохранибизнес89.рф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cxnSp>
        <p:nvCxnSpPr>
          <p:cNvPr id="35" name="Прямая со стрелкой 34"/>
          <p:cNvCxnSpPr>
            <a:endCxn id="34" idx="1"/>
          </p:cNvCxnSpPr>
          <p:nvPr/>
        </p:nvCxnSpPr>
        <p:spPr>
          <a:xfrm flipV="1">
            <a:off x="7674357" y="3749490"/>
            <a:ext cx="1128984" cy="1213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06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0988" y="1160542"/>
            <a:ext cx="114568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Виды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деятельности, предусмотренные следующими разделами Общероссийского классификатора видов экономической деятельности ОК 029-2014 (КДЕС Ред. 2):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а) раздел G «Торговля оптовая и розничная; ремонт автотранспортных средств и мотоциклов» Общероссийского классификатора видов экономической деятельности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ОК 029-2014 (КДЕС Ред. 2) (подклассы 47.1, 47.2)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на территории труднодоступных сельских поселений в Ямало-Ненецком автономном округе указанных согласно приложению, к настоящему перечню (за исключением реализации подакцизных товаров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б) раздел I «Деятельность гостиниц и предприятий общественного питания» Общероссийского классификатора видов экономической деятельности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ОК 029-2014 (КДЕС Ред. 2) (класс 55, 56)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в) раздел P «Образование» Общероссийского классификатора видов экономической деятельности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ОК 029-2014 (КДЕС Ред. 2) (подкласс 85.4)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г) раздел Q «Деятельность в области здравоохранения и социальных услуг» Общероссийского классификатора видов экономической деятельности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ОК 029-2014 (КДЕС Ред. 2) (класс 88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д) раздел R «Деятельность в области культуры, спорта, организации досуга и развлечений» Общероссийского классификатора видов экономической деятельности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ОК 029-2014 (КДЕС Ред. 2) (классы 90, 93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е) раздел S «Предоставление прочих видов услуг» Общероссийского классификатора видов экономической деятельности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ОК 029-2014 (КДЕС Ред. 2) (группы 96.04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) признанных социальным предприятием в соответствии с Федеральным законом от 24 июля 2007 года № 209-ФЗ «О развитии малого и среднего предпринимательства в Российской Федерации».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0678" y="320618"/>
            <a:ext cx="7564122" cy="64633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ru-RU" sz="3600" dirty="0" err="1" smtClean="0">
                <a:solidFill>
                  <a:schemeClr val="bg1"/>
                </a:solidFill>
              </a:rPr>
              <a:t>ОКВЭДы</a:t>
            </a:r>
            <a:r>
              <a:rPr lang="ru-RU" sz="3600" dirty="0" smtClean="0">
                <a:solidFill>
                  <a:schemeClr val="bg1"/>
                </a:solidFill>
              </a:rPr>
              <a:t>, относящиеся </a:t>
            </a:r>
            <a:r>
              <a:rPr lang="ru-RU" sz="3600" dirty="0">
                <a:solidFill>
                  <a:schemeClr val="bg1"/>
                </a:solidFill>
              </a:rPr>
              <a:t>к зоне </a:t>
            </a:r>
            <a:r>
              <a:rPr lang="ru-RU" sz="3600" dirty="0" smtClean="0">
                <a:solidFill>
                  <a:schemeClr val="bg1"/>
                </a:solidFill>
              </a:rPr>
              <a:t>риска!*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907" y="6290289"/>
            <a:ext cx="11573434" cy="46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134100" algn="l"/>
              </a:tabLst>
            </a:pPr>
            <a:r>
              <a:rPr lang="ru-RU" sz="1100" i="1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* Закон ЯНАО </a:t>
            </a:r>
            <a:r>
              <a:rPr lang="ru-RU" sz="1100" i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100" i="1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26.03.2020 № 21-ЗАО «О </a:t>
            </a:r>
            <a:r>
              <a:rPr lang="ru-RU" sz="1100" i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Закон Ямало-Ненецкого автономного </a:t>
            </a:r>
            <a:r>
              <a:rPr lang="ru-RU" sz="1100" i="1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округа «О </a:t>
            </a:r>
            <a:r>
              <a:rPr lang="ru-RU" sz="1100" i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налоговой ставке для налогоплательщиков, применяющих упрощенную систему налогообложения и выбравших </a:t>
            </a:r>
            <a:r>
              <a:rPr lang="ru-RU" sz="1100" i="1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i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 объекта налогообложения доходы»</a:t>
            </a:r>
          </a:p>
        </p:txBody>
      </p:sp>
    </p:spTree>
    <p:extLst>
      <p:ext uri="{BB962C8B-B14F-4D97-AF65-F5344CB8AC3E}">
        <p14:creationId xmlns:p14="http://schemas.microsoft.com/office/powerpoint/2010/main" val="403927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64631"/>
              </p:ext>
            </p:extLst>
          </p:nvPr>
        </p:nvGraphicFramePr>
        <p:xfrm>
          <a:off x="466344" y="1843414"/>
          <a:ext cx="11448287" cy="44429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189">
                  <a:extLst>
                    <a:ext uri="{9D8B030D-6E8A-4147-A177-3AD203B41FA5}">
                      <a16:colId xmlns:a16="http://schemas.microsoft.com/office/drawing/2014/main" val="583529896"/>
                    </a:ext>
                  </a:extLst>
                </a:gridCol>
                <a:gridCol w="4259971">
                  <a:extLst>
                    <a:ext uri="{9D8B030D-6E8A-4147-A177-3AD203B41FA5}">
                      <a16:colId xmlns:a16="http://schemas.microsoft.com/office/drawing/2014/main" val="3883918853"/>
                    </a:ext>
                  </a:extLst>
                </a:gridCol>
                <a:gridCol w="6739127">
                  <a:extLst>
                    <a:ext uri="{9D8B030D-6E8A-4147-A177-3AD203B41FA5}">
                      <a16:colId xmlns:a16="http://schemas.microsoft.com/office/drawing/2014/main" val="2422074515"/>
                    </a:ext>
                  </a:extLst>
                </a:gridCol>
              </a:tblGrid>
              <a:tr h="442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муниципального района, городского округа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</a:t>
                      </a:r>
                      <a:r>
                        <a:rPr lang="ru-RU" sz="1600" b="1" dirty="0" smtClean="0">
                          <a:effectLst/>
                        </a:rPr>
                        <a:t>сельского </a:t>
                      </a:r>
                      <a:r>
                        <a:rPr lang="ru-RU" sz="1600" b="1" dirty="0">
                          <a:effectLst/>
                        </a:rPr>
                        <a:t>поселения, населенного пункта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76073558"/>
                  </a:ext>
                </a:extLst>
              </a:tr>
              <a:tr h="21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218138599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образование город Салехард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поселок Пельвож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3629926657"/>
                  </a:ext>
                </a:extLst>
              </a:tr>
              <a:tr h="46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образование </a:t>
                      </a:r>
                      <a:r>
                        <a:rPr lang="ru-RU" sz="1400" dirty="0" err="1">
                          <a:effectLst/>
                        </a:rPr>
                        <a:t>Красноселькупский</a:t>
                      </a:r>
                      <a:r>
                        <a:rPr lang="ru-RU" sz="1400" dirty="0">
                          <a:effectLst/>
                        </a:rPr>
                        <a:t>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сельские поселения</a:t>
                      </a:r>
                      <a:r>
                        <a:rPr lang="ru-RU" sz="1400" dirty="0" smtClean="0">
                          <a:effectLst/>
                        </a:rPr>
                        <a:t>: </a:t>
                      </a:r>
                      <a:r>
                        <a:rPr lang="ru-RU" sz="1400" dirty="0">
                          <a:effectLst/>
                        </a:rPr>
                        <a:t>село </a:t>
                      </a:r>
                      <a:r>
                        <a:rPr lang="ru-RU" sz="1400" dirty="0" err="1">
                          <a:effectLst/>
                        </a:rPr>
                        <a:t>Ратта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Толькинское</a:t>
                      </a:r>
                      <a:r>
                        <a:rPr lang="ru-RU" sz="1400" dirty="0">
                          <a:effectLst/>
                        </a:rPr>
                        <a:t>, село </a:t>
                      </a:r>
                      <a:r>
                        <a:rPr lang="ru-RU" sz="1400" dirty="0" err="1">
                          <a:effectLst/>
                        </a:rPr>
                        <a:t>Красноселькуп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3674112828"/>
                  </a:ext>
                </a:extLst>
              </a:tr>
              <a:tr h="304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муниципальное образование Надымский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сельские поселения: </a:t>
                      </a:r>
                      <a:r>
                        <a:rPr lang="ru-RU" sz="1400" dirty="0" err="1">
                          <a:effectLst/>
                        </a:rPr>
                        <a:t>Кутопьюганское</a:t>
                      </a:r>
                      <a:r>
                        <a:rPr lang="ru-RU" sz="1400" dirty="0">
                          <a:effectLst/>
                        </a:rPr>
                        <a:t>, село </a:t>
                      </a:r>
                      <a:r>
                        <a:rPr lang="ru-RU" sz="1400" dirty="0" err="1">
                          <a:effectLst/>
                        </a:rPr>
                        <a:t>Ныда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4193595092"/>
                  </a:ext>
                </a:extLst>
              </a:tr>
              <a:tr h="45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муниципальное образование Приуральский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сельские поселения: </a:t>
                      </a:r>
                      <a:r>
                        <a:rPr lang="ru-RU" sz="1400" dirty="0" err="1">
                          <a:effectLst/>
                        </a:rPr>
                        <a:t>Аксарковское</a:t>
                      </a:r>
                      <a:r>
                        <a:rPr lang="ru-RU" sz="1400" dirty="0">
                          <a:effectLst/>
                        </a:rPr>
                        <a:t> (за исключением села </a:t>
                      </a:r>
                      <a:r>
                        <a:rPr lang="ru-RU" sz="1400" dirty="0" err="1">
                          <a:effectLst/>
                        </a:rPr>
                        <a:t>Аксарка</a:t>
                      </a:r>
                      <a:r>
                        <a:rPr lang="ru-RU" sz="1400" dirty="0">
                          <a:effectLst/>
                        </a:rPr>
                        <a:t>), Белоярское, село </a:t>
                      </a:r>
                      <a:r>
                        <a:rPr lang="ru-RU" sz="1400" dirty="0" err="1">
                          <a:effectLst/>
                        </a:rPr>
                        <a:t>Катравож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1397537070"/>
                  </a:ext>
                </a:extLst>
              </a:tr>
              <a:tr h="420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муниципальное образование Пуровский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сельские поселения: село </a:t>
                      </a:r>
                      <a:r>
                        <a:rPr lang="ru-RU" sz="1400" dirty="0" err="1">
                          <a:effectLst/>
                        </a:rPr>
                        <a:t>Халясавэй</a:t>
                      </a:r>
                      <a:r>
                        <a:rPr lang="ru-RU" sz="1400" dirty="0">
                          <a:effectLst/>
                        </a:rPr>
                        <a:t>, деревня </a:t>
                      </a:r>
                      <a:r>
                        <a:rPr lang="ru-RU" sz="1400" dirty="0" err="1">
                          <a:effectLst/>
                        </a:rPr>
                        <a:t>Харампур</a:t>
                      </a:r>
                      <a:r>
                        <a:rPr lang="ru-RU" sz="1400" dirty="0">
                          <a:effectLst/>
                        </a:rPr>
                        <a:t>, поселок </a:t>
                      </a:r>
                      <a:r>
                        <a:rPr lang="ru-RU" sz="1400" dirty="0" err="1">
                          <a:effectLst/>
                        </a:rPr>
                        <a:t>Ханымей</a:t>
                      </a:r>
                      <a:r>
                        <a:rPr lang="ru-RU" sz="1400" dirty="0">
                          <a:effectLst/>
                        </a:rPr>
                        <a:t>, село </a:t>
                      </a:r>
                      <a:r>
                        <a:rPr lang="ru-RU" sz="1400" dirty="0" err="1">
                          <a:effectLst/>
                        </a:rPr>
                        <a:t>Самбург</a:t>
                      </a:r>
                      <a:r>
                        <a:rPr lang="ru-RU" sz="1400" dirty="0">
                          <a:effectLst/>
                        </a:rPr>
                        <a:t>, село Толька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881336850"/>
                  </a:ext>
                </a:extLst>
              </a:tr>
              <a:tr h="548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муниципальное образование Тазовский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сельские поселения: село Находка, село </a:t>
                      </a:r>
                      <a:r>
                        <a:rPr lang="ru-RU" sz="1400" dirty="0" err="1">
                          <a:effectLst/>
                        </a:rPr>
                        <a:t>Антипаюта</a:t>
                      </a:r>
                      <a:r>
                        <a:rPr lang="ru-RU" sz="1400" dirty="0">
                          <a:effectLst/>
                        </a:rPr>
                        <a:t>, поселок Тазовский, село </a:t>
                      </a:r>
                      <a:r>
                        <a:rPr lang="ru-RU" sz="1400" dirty="0" err="1">
                          <a:effectLst/>
                        </a:rPr>
                        <a:t>Гыда</a:t>
                      </a:r>
                      <a:r>
                        <a:rPr lang="ru-RU" sz="1400" dirty="0">
                          <a:effectLst/>
                        </a:rPr>
                        <a:t>, деревня </a:t>
                      </a:r>
                      <a:r>
                        <a:rPr lang="ru-RU" sz="1400" dirty="0" err="1">
                          <a:effectLst/>
                        </a:rPr>
                        <a:t>Матюй</a:t>
                      </a:r>
                      <a:r>
                        <a:rPr lang="ru-RU" sz="1400" dirty="0">
                          <a:effectLst/>
                        </a:rPr>
                        <a:t>-Сале, деревня </a:t>
                      </a:r>
                      <a:r>
                        <a:rPr lang="ru-RU" sz="1400" dirty="0" err="1">
                          <a:effectLst/>
                        </a:rPr>
                        <a:t>Тадебя-Яха</a:t>
                      </a:r>
                      <a:r>
                        <a:rPr lang="ru-RU" sz="1400" dirty="0">
                          <a:effectLst/>
                        </a:rPr>
                        <a:t>, деревня </a:t>
                      </a:r>
                      <a:r>
                        <a:rPr lang="ru-RU" sz="1400" dirty="0" err="1">
                          <a:effectLst/>
                        </a:rPr>
                        <a:t>Юрибей</a:t>
                      </a:r>
                      <a:r>
                        <a:rPr lang="ru-RU" sz="1400" dirty="0">
                          <a:effectLst/>
                        </a:rPr>
                        <a:t>, деревня </a:t>
                      </a:r>
                      <a:r>
                        <a:rPr lang="ru-RU" sz="1400" dirty="0" err="1">
                          <a:effectLst/>
                        </a:rPr>
                        <a:t>Тибей</a:t>
                      </a:r>
                      <a:r>
                        <a:rPr lang="ru-RU" sz="1400" dirty="0">
                          <a:effectLst/>
                        </a:rPr>
                        <a:t>-Сале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2456298336"/>
                  </a:ext>
                </a:extLst>
              </a:tr>
              <a:tr h="548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образование Шурышкарский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сельские поселения: </a:t>
                      </a:r>
                      <a:r>
                        <a:rPr lang="ru-RU" sz="1400" dirty="0" err="1">
                          <a:effectLst/>
                        </a:rPr>
                        <a:t>Мужевское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Овгортское</a:t>
                      </a:r>
                      <a:r>
                        <a:rPr lang="ru-RU" sz="1400" dirty="0">
                          <a:effectLst/>
                        </a:rPr>
                        <a:t>, село </a:t>
                      </a:r>
                      <a:r>
                        <a:rPr lang="ru-RU" sz="1400" dirty="0" err="1">
                          <a:effectLst/>
                        </a:rPr>
                        <a:t>Питляр</a:t>
                      </a:r>
                      <a:r>
                        <a:rPr lang="ru-RU" sz="1400" dirty="0">
                          <a:effectLst/>
                        </a:rPr>
                        <a:t>, Азовское, </a:t>
                      </a:r>
                      <a:r>
                        <a:rPr lang="ru-RU" sz="1400" dirty="0" err="1">
                          <a:effectLst/>
                        </a:rPr>
                        <a:t>Лопхаринское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Шурышкарское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Горковское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1299984501"/>
                  </a:ext>
                </a:extLst>
              </a:tr>
              <a:tr h="465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муниципальное образование Ямальский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сельское поселение: Мыс-Каменское, село Новый Порт, село </a:t>
                      </a:r>
                      <a:r>
                        <a:rPr lang="ru-RU" sz="1400" dirty="0" err="1">
                          <a:effectLst/>
                        </a:rPr>
                        <a:t>Сеяха</a:t>
                      </a:r>
                      <a:r>
                        <a:rPr lang="ru-RU" sz="1400" dirty="0">
                          <a:effectLst/>
                        </a:rPr>
                        <a:t>, село </a:t>
                      </a:r>
                      <a:r>
                        <a:rPr lang="ru-RU" sz="1400" dirty="0" err="1">
                          <a:effectLst/>
                        </a:rPr>
                        <a:t>Панаевск</a:t>
                      </a:r>
                      <a:r>
                        <a:rPr lang="ru-RU" sz="1400" dirty="0">
                          <a:effectLst/>
                        </a:rPr>
                        <a:t>, село </a:t>
                      </a:r>
                      <a:r>
                        <a:rPr lang="ru-RU" sz="1400" dirty="0" err="1">
                          <a:effectLst/>
                        </a:rPr>
                        <a:t>Салемал</a:t>
                      </a:r>
                      <a:r>
                        <a:rPr lang="ru-RU" sz="1400" dirty="0">
                          <a:effectLst/>
                        </a:rPr>
                        <a:t>, Яр-</a:t>
                      </a:r>
                      <a:r>
                        <a:rPr lang="ru-RU" sz="1400" dirty="0" err="1">
                          <a:effectLst/>
                        </a:rPr>
                        <a:t>Салинское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49" marR="58749" marT="0" marB="0"/>
                </a:tc>
                <a:extLst>
                  <a:ext uri="{0D108BD9-81ED-4DB2-BD59-A6C34878D82A}">
                    <a16:rowId xmlns:a16="http://schemas.microsoft.com/office/drawing/2014/main" val="88118325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2336" y="210479"/>
            <a:ext cx="11576304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труднодоступных сельских поселений, населенных пунктов в                                              Ямало-Ненецком автономном округе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2446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567</Words>
  <Application>Microsoft Office PowerPoint</Application>
  <PresentationFormat>Широкоэкранный</PresentationFormat>
  <Paragraphs>61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PT Astra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Гук Геннадий Геннадьевич</dc:creator>
  <cp:lastModifiedBy>Гук Геннадий Геннадьевич</cp:lastModifiedBy>
  <cp:revision>10</cp:revision>
  <dcterms:created xsi:type="dcterms:W3CDTF">2020-03-30T09:58:03Z</dcterms:created>
  <dcterms:modified xsi:type="dcterms:W3CDTF">2020-03-30T11:15:38Z</dcterms:modified>
</cp:coreProperties>
</file>