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6" r:id="rId2"/>
    <p:sldId id="277" r:id="rId3"/>
    <p:sldId id="278" r:id="rId4"/>
    <p:sldId id="280" r:id="rId5"/>
    <p:sldId id="281" r:id="rId6"/>
    <p:sldId id="282" r:id="rId7"/>
    <p:sldId id="279" r:id="rId8"/>
    <p:sldId id="283" r:id="rId9"/>
  </p:sldIdLst>
  <p:sldSz cx="9144000" cy="5143500" type="screen16x9"/>
  <p:notesSz cx="6858000" cy="9144000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5AA9"/>
    <a:srgbClr val="0000CC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388" autoAdjust="0"/>
  </p:normalViewPr>
  <p:slideViewPr>
    <p:cSldViewPr showGuides="1">
      <p:cViewPr>
        <p:scale>
          <a:sx n="136" d="100"/>
          <a:sy n="136" d="100"/>
        </p:scale>
        <p:origin x="-810" y="-186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7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893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97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2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70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3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2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3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9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2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2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2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67744" y="339502"/>
            <a:ext cx="648072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Налоговая служба Ямала информирует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в </a:t>
            </a:r>
            <a:r>
              <a:rPr lang="ru-RU" dirty="0">
                <a:solidFill>
                  <a:schemeClr val="accent1"/>
                </a:solidFill>
              </a:rPr>
              <a:t>период с 30.03.2020 по 03.04.2020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sz="2000" b="1" u="sng" dirty="0" smtClean="0">
                <a:solidFill>
                  <a:srgbClr val="C00000"/>
                </a:solidFill>
              </a:rPr>
              <a:t>приостановлен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прием и </a:t>
            </a:r>
            <a:r>
              <a:rPr lang="ru-RU" dirty="0">
                <a:solidFill>
                  <a:schemeClr val="accent1"/>
                </a:solidFill>
              </a:rPr>
              <a:t>обслуживание налогоплательщиков в территориальных </a:t>
            </a:r>
            <a:endParaRPr lang="en-US" dirty="0" smtClean="0">
              <a:solidFill>
                <a:schemeClr val="accent1"/>
              </a:solidFill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налоговых </a:t>
            </a:r>
            <a:r>
              <a:rPr lang="ru-RU" dirty="0">
                <a:solidFill>
                  <a:schemeClr val="accent1"/>
                </a:solidFill>
              </a:rPr>
              <a:t>органах </a:t>
            </a:r>
            <a:r>
              <a:rPr lang="ru-RU" dirty="0" smtClean="0">
                <a:solidFill>
                  <a:schemeClr val="accent1"/>
                </a:solidFill>
              </a:rPr>
              <a:t>округа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после </a:t>
            </a:r>
            <a:r>
              <a:rPr lang="ru-RU" dirty="0">
                <a:solidFill>
                  <a:schemeClr val="accent1"/>
                </a:solidFill>
              </a:rPr>
              <a:t>03.04.2020 </a:t>
            </a:r>
          </a:p>
          <a:p>
            <a:pPr algn="ctr"/>
            <a:r>
              <a:rPr lang="ru-RU" dirty="0">
                <a:solidFill>
                  <a:schemeClr val="accent1"/>
                </a:solidFill>
              </a:rPr>
              <a:t>прием налогоплательщиков осуществляется строго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по предварительной </a:t>
            </a:r>
            <a:r>
              <a:rPr lang="ru-RU" sz="2000" b="1" dirty="0" smtClean="0">
                <a:solidFill>
                  <a:srgbClr val="C00000"/>
                </a:solidFill>
              </a:rPr>
              <a:t>записи </a:t>
            </a:r>
          </a:p>
          <a:p>
            <a:pPr algn="ctr"/>
            <a:endParaRPr lang="ru-RU" sz="1500" dirty="0" smtClean="0">
              <a:solidFill>
                <a:schemeClr val="accent1"/>
              </a:solidFill>
            </a:endParaRPr>
          </a:p>
          <a:p>
            <a:pPr algn="ctr"/>
            <a:r>
              <a:rPr lang="ru-RU" sz="1400" dirty="0" smtClean="0">
                <a:solidFill>
                  <a:schemeClr val="accent1"/>
                </a:solidFill>
              </a:rPr>
              <a:t>Налогоплательщикам </a:t>
            </a:r>
            <a:r>
              <a:rPr lang="ru-RU" sz="1400" b="1" dirty="0">
                <a:solidFill>
                  <a:schemeClr val="accent1"/>
                </a:solidFill>
              </a:rPr>
              <a:t>рекомендовано</a:t>
            </a:r>
            <a:r>
              <a:rPr lang="ru-RU" sz="1400" dirty="0">
                <a:solidFill>
                  <a:schemeClr val="accent1"/>
                </a:solidFill>
              </a:rPr>
              <a:t> предоставлять налоговые декларации, обращения, заявления и т.д. бесконтактным способом (через Личные кабинеты, почтой, по телекоммуникационным каналам связи (ТКС</a:t>
            </a:r>
            <a:r>
              <a:rPr lang="ru-RU" sz="1400" dirty="0" smtClean="0">
                <a:solidFill>
                  <a:schemeClr val="accent1"/>
                </a:solidFill>
              </a:rPr>
              <a:t>).</a:t>
            </a:r>
            <a:endParaRPr lang="ru-RU" sz="1400" dirty="0">
              <a:solidFill>
                <a:schemeClr val="accent1"/>
              </a:solidFill>
            </a:endParaRPr>
          </a:p>
          <a:p>
            <a:pPr algn="ctr"/>
            <a:r>
              <a:rPr lang="ru-RU" sz="1400" b="1" dirty="0">
                <a:solidFill>
                  <a:schemeClr val="accent1"/>
                </a:solidFill>
              </a:rPr>
              <a:t>Обеспечено</a:t>
            </a:r>
            <a:r>
              <a:rPr lang="ru-RU" sz="1400" dirty="0">
                <a:solidFill>
                  <a:schemeClr val="accent1"/>
                </a:solidFill>
              </a:rPr>
              <a:t> оперативное и всестороннее рассмотрение всех обращений налогоплательщиков, поступающих в территориальные налоговые органы дистанционно (в том числе по всем </a:t>
            </a:r>
            <a:r>
              <a:rPr lang="ru-RU" sz="1400" dirty="0" smtClean="0">
                <a:solidFill>
                  <a:schemeClr val="accent1"/>
                </a:solidFill>
              </a:rPr>
              <a:t>телефонам инспекций, </a:t>
            </a:r>
            <a:r>
              <a:rPr lang="ru-RU" sz="1400" dirty="0">
                <a:solidFill>
                  <a:schemeClr val="accent1"/>
                </a:solidFill>
              </a:rPr>
              <a:t>посредством боксов для приема корреспонденции и т.п</a:t>
            </a:r>
            <a:r>
              <a:rPr lang="ru-RU" sz="1400" dirty="0" smtClean="0">
                <a:solidFill>
                  <a:schemeClr val="accent1"/>
                </a:solidFill>
              </a:rPr>
              <a:t>.). </a:t>
            </a:r>
            <a:r>
              <a:rPr lang="ru-RU" sz="1400" b="1" dirty="0" smtClean="0">
                <a:solidFill>
                  <a:schemeClr val="accent1"/>
                </a:solidFill>
              </a:rPr>
              <a:t>Организовано </a:t>
            </a:r>
            <a:r>
              <a:rPr lang="ru-RU" sz="1400" dirty="0" smtClean="0">
                <a:solidFill>
                  <a:schemeClr val="accent1"/>
                </a:solidFill>
              </a:rPr>
              <a:t>информирование налогоплательщиков по </a:t>
            </a:r>
            <a:r>
              <a:rPr lang="ru-RU" sz="1400" b="1" dirty="0" smtClean="0">
                <a:solidFill>
                  <a:schemeClr val="accent1"/>
                </a:solidFill>
              </a:rPr>
              <a:t>дополнительно выделенным телефонным номерам:</a:t>
            </a:r>
            <a:endParaRPr lang="ru-RU" sz="1400" dirty="0">
              <a:solidFill>
                <a:schemeClr val="accent1"/>
              </a:solidFill>
            </a:endParaRPr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5" y="2769104"/>
            <a:ext cx="172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Оставайтесь дома и будьте здоровы!</a:t>
            </a:r>
          </a:p>
        </p:txBody>
      </p:sp>
    </p:spTree>
    <p:extLst>
      <p:ext uri="{BB962C8B-B14F-4D97-AF65-F5344CB8AC3E}">
        <p14:creationId xmlns:p14="http://schemas.microsoft.com/office/powerpoint/2010/main" val="27971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endParaRPr lang="ru-RU" sz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624736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При возникновении вопросов можно обратиться по </a:t>
            </a:r>
            <a:r>
              <a:rPr lang="ru-RU" b="1" dirty="0" smtClean="0">
                <a:solidFill>
                  <a:schemeClr val="accent1"/>
                </a:solidFill>
              </a:rPr>
              <a:t>телефонам налоговых инспекций округа:</a:t>
            </a:r>
            <a:endParaRPr lang="ru-RU" dirty="0">
              <a:solidFill>
                <a:schemeClr val="accent1"/>
              </a:solidFill>
            </a:endParaRPr>
          </a:p>
          <a:p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sz="1800" b="1" dirty="0" smtClean="0">
                <a:solidFill>
                  <a:srgbClr val="C00000"/>
                </a:solidFill>
              </a:rPr>
              <a:t>Межрайонная ИФНС №1 (г. Салехард):</a:t>
            </a: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2283869" y="1563638"/>
            <a:ext cx="6247128" cy="316835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1419623"/>
            <a:ext cx="6407269" cy="295232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8 (34922) 2-57-36 - Урегулирование задолженности; 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2-57-42 - Уточнение принадлежности платежей;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2-57-43 - Возврат налога на доходы физических лиц (НДФЛ);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2-57-12 - Представление 3-НДФЛ;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2-57-34 - Выдача патента;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2-57-23 - Имущественные налоги физических лиц </a:t>
            </a:r>
          </a:p>
          <a:p>
            <a:r>
              <a:rPr lang="ru-RU" dirty="0">
                <a:solidFill>
                  <a:schemeClr val="accent1"/>
                </a:solidFill>
              </a:rPr>
              <a:t>  	                 (в том числе предоставление налоговых льгот);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2-57-47; 2-38-65 - Государственная регистрация ЮЛ и ИП;</a:t>
            </a:r>
          </a:p>
          <a:p>
            <a:r>
              <a:rPr lang="ru-RU" dirty="0">
                <a:solidFill>
                  <a:schemeClr val="accent1"/>
                </a:solidFill>
              </a:rPr>
              <a:t>8 (34922) 2-57-29; 2-57-80 - Прием налоговых деклараций.</a:t>
            </a:r>
          </a:p>
        </p:txBody>
      </p:sp>
    </p:spTree>
    <p:extLst>
      <p:ext uri="{BB962C8B-B14F-4D97-AF65-F5344CB8AC3E}">
        <p14:creationId xmlns:p14="http://schemas.microsoft.com/office/powerpoint/2010/main" val="25286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768752" cy="5101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Межрайонная </a:t>
            </a:r>
            <a:r>
              <a:rPr lang="ru-RU" b="1" dirty="0">
                <a:solidFill>
                  <a:srgbClr val="C00000"/>
                </a:solidFill>
              </a:rPr>
              <a:t>ИФНС </a:t>
            </a:r>
            <a:r>
              <a:rPr lang="ru-RU" b="1" dirty="0" smtClean="0">
                <a:solidFill>
                  <a:srgbClr val="C00000"/>
                </a:solidFill>
              </a:rPr>
              <a:t>№2 </a:t>
            </a:r>
            <a:r>
              <a:rPr lang="ru-RU" b="1" dirty="0">
                <a:solidFill>
                  <a:srgbClr val="C00000"/>
                </a:solidFill>
              </a:rPr>
              <a:t>(г. </a:t>
            </a:r>
            <a:r>
              <a:rPr lang="ru-RU" b="1" dirty="0" smtClean="0">
                <a:solidFill>
                  <a:srgbClr val="C00000"/>
                </a:solidFill>
              </a:rPr>
              <a:t>Новый Уренгой):</a:t>
            </a:r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 </a:t>
            </a:r>
            <a:endParaRPr lang="ru-RU" sz="1200" dirty="0"/>
          </a:p>
          <a:p>
            <a:r>
              <a:rPr lang="ru-RU" dirty="0" smtClean="0">
                <a:solidFill>
                  <a:schemeClr val="accent1"/>
                </a:solidFill>
              </a:rPr>
              <a:t>8 </a:t>
            </a:r>
            <a:r>
              <a:rPr lang="ru-RU" dirty="0">
                <a:solidFill>
                  <a:schemeClr val="accent1"/>
                </a:solidFill>
              </a:rPr>
              <a:t>(</a:t>
            </a:r>
            <a:r>
              <a:rPr lang="ru-RU" dirty="0" smtClean="0">
                <a:solidFill>
                  <a:schemeClr val="accent1"/>
                </a:solidFill>
              </a:rPr>
              <a:t>3494)24-82-04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-номер </a:t>
            </a:r>
            <a:r>
              <a:rPr lang="ru-RU" dirty="0">
                <a:solidFill>
                  <a:schemeClr val="accent1"/>
                </a:solidFill>
              </a:rPr>
              <a:t>телефона «горячей линии</a:t>
            </a:r>
            <a:r>
              <a:rPr lang="ru-RU" dirty="0" smtClean="0">
                <a:solidFill>
                  <a:schemeClr val="accent1"/>
                </a:solidFill>
              </a:rPr>
              <a:t>»; 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8(3494) 24-82-48 - Урегулирование задолженности (ЮЛ и ИП); 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24-82-47 - Урегулирование задолженности (ФЛ);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24-82-02; (3494) 24-82-43 - Уточнение принадлежности платежей;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24-82-48 - Возврат НДФЛ;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24-82-65 - Представление 3-НДФЛ;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24-82-67 - Имущественные налоги физических лиц (в том числе 	                 	                 предоставление налоговых льгот);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24-82-17; (3494) 24-82-21 - Государственная регистрация ЮЛ и ИП;</a:t>
            </a:r>
          </a:p>
          <a:p>
            <a:r>
              <a:rPr lang="ru-RU" dirty="0">
                <a:solidFill>
                  <a:schemeClr val="accent1"/>
                </a:solidFill>
              </a:rPr>
              <a:t>8(3494) 24-82-38; (3494) 24-82-25; (3494) 24-82-26 - Прием деклараций.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289112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	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768752" cy="5409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Межрайонная </a:t>
            </a:r>
            <a:r>
              <a:rPr lang="ru-RU" b="1" dirty="0">
                <a:solidFill>
                  <a:srgbClr val="C00000"/>
                </a:solidFill>
              </a:rPr>
              <a:t>ИФНС </a:t>
            </a:r>
            <a:r>
              <a:rPr lang="ru-RU" b="1" dirty="0" smtClean="0">
                <a:solidFill>
                  <a:srgbClr val="C00000"/>
                </a:solidFill>
              </a:rPr>
              <a:t>№3 </a:t>
            </a: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ru-RU" b="1" dirty="0" smtClean="0">
                <a:solidFill>
                  <a:srgbClr val="C00000"/>
                </a:solidFill>
              </a:rPr>
              <a:t>г. Тарко - Сале):</a:t>
            </a:r>
            <a:endParaRPr lang="ru-RU" b="1" dirty="0">
              <a:solidFill>
                <a:srgbClr val="C00000"/>
              </a:solidFill>
            </a:endParaRPr>
          </a:p>
          <a:p>
            <a:pPr algn="ctr"/>
            <a:r>
              <a:rPr lang="ru-RU" sz="1200" dirty="0"/>
              <a:t> </a:t>
            </a:r>
          </a:p>
          <a:p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(</a:t>
            </a:r>
            <a:r>
              <a:rPr lang="ru-RU" dirty="0">
                <a:solidFill>
                  <a:schemeClr val="accent1"/>
                </a:solidFill>
              </a:rPr>
              <a:t>34997) 2-45-83 - Урегулирование </a:t>
            </a:r>
            <a:r>
              <a:rPr lang="ru-RU" dirty="0" smtClean="0">
                <a:solidFill>
                  <a:schemeClr val="accent1"/>
                </a:solidFill>
              </a:rPr>
              <a:t>задолженности;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2-47-13 - Уточнение принадлежности </a:t>
            </a:r>
            <a:r>
              <a:rPr lang="ru-RU" dirty="0" smtClean="0">
                <a:solidFill>
                  <a:schemeClr val="accent1"/>
                </a:solidFill>
              </a:rPr>
              <a:t>платежей;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2-47-13 - Возврат </a:t>
            </a:r>
            <a:r>
              <a:rPr lang="ru-RU" dirty="0" smtClean="0">
                <a:solidFill>
                  <a:schemeClr val="accent1"/>
                </a:solidFill>
              </a:rPr>
              <a:t>НДФЛ;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2-47-16 - Представление </a:t>
            </a:r>
            <a:r>
              <a:rPr lang="ru-RU" dirty="0" smtClean="0">
                <a:solidFill>
                  <a:schemeClr val="accent1"/>
                </a:solidFill>
              </a:rPr>
              <a:t>3-НДФЛ;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2-47-16 - Выдача </a:t>
            </a:r>
            <a:r>
              <a:rPr lang="ru-RU" dirty="0" smtClean="0">
                <a:solidFill>
                  <a:schemeClr val="accent1"/>
                </a:solidFill>
              </a:rPr>
              <a:t>патента;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(34936) 3-69-00 - Имущественные налоги физических лиц (в том числе </a:t>
            </a:r>
            <a:r>
              <a:rPr lang="ru-RU" dirty="0" smtClean="0">
                <a:solidFill>
                  <a:schemeClr val="accent1"/>
                </a:solidFill>
              </a:rPr>
              <a:t>	   	               предоставление </a:t>
            </a:r>
            <a:r>
              <a:rPr lang="ru-RU" dirty="0">
                <a:solidFill>
                  <a:schemeClr val="accent1"/>
                </a:solidFill>
              </a:rPr>
              <a:t>налоговых льгот</a:t>
            </a:r>
            <a:r>
              <a:rPr lang="ru-RU" dirty="0" smtClean="0">
                <a:solidFill>
                  <a:schemeClr val="accent1"/>
                </a:solidFill>
              </a:rPr>
              <a:t>);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2-45-83 - Государственная регистрация ЮЛ и ИП, учет </a:t>
            </a:r>
            <a:r>
              <a:rPr lang="ru-RU" dirty="0" smtClean="0">
                <a:solidFill>
                  <a:schemeClr val="accent1"/>
                </a:solidFill>
              </a:rPr>
              <a:t>ФЛ;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(34997) 2-47-12 - Прием </a:t>
            </a:r>
            <a:r>
              <a:rPr lang="ru-RU" dirty="0" smtClean="0">
                <a:solidFill>
                  <a:schemeClr val="accent1"/>
                </a:solidFill>
              </a:rPr>
              <a:t>деклараций;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(34922) 3-78-91 - О мерах взыскания (приостановка операций по счетам, </a:t>
            </a:r>
            <a:r>
              <a:rPr lang="ru-RU" dirty="0" smtClean="0">
                <a:solidFill>
                  <a:schemeClr val="accent1"/>
                </a:solidFill>
              </a:rPr>
              <a:t>	   	              блокировка </a:t>
            </a:r>
            <a:r>
              <a:rPr lang="ru-RU" dirty="0">
                <a:solidFill>
                  <a:schemeClr val="accent1"/>
                </a:solidFill>
              </a:rPr>
              <a:t>счетов</a:t>
            </a:r>
            <a:r>
              <a:rPr lang="ru-RU" dirty="0" smtClean="0">
                <a:solidFill>
                  <a:schemeClr val="accent1"/>
                </a:solidFill>
              </a:rPr>
              <a:t>).</a:t>
            </a:r>
            <a:endParaRPr lang="ru-RU" dirty="0">
              <a:solidFill>
                <a:schemeClr val="accent1"/>
              </a:solidFill>
            </a:endParaRP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26015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768752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Межрайонная </a:t>
            </a:r>
            <a:r>
              <a:rPr lang="ru-RU" b="1" dirty="0">
                <a:solidFill>
                  <a:srgbClr val="C00000"/>
                </a:solidFill>
              </a:rPr>
              <a:t>ИФНС </a:t>
            </a:r>
            <a:r>
              <a:rPr lang="ru-RU" b="1" dirty="0" smtClean="0">
                <a:solidFill>
                  <a:srgbClr val="C00000"/>
                </a:solidFill>
              </a:rPr>
              <a:t>№4 </a:t>
            </a: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ru-RU" b="1" dirty="0" smtClean="0">
                <a:solidFill>
                  <a:srgbClr val="C00000"/>
                </a:solidFill>
              </a:rPr>
              <a:t>г. Надым):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50-15-18;  (3499) 50-15-65 - Урегулирование задолженности;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50-15-19 - Уточнение принадлежности платежей;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50-15-20 - Возврат НДФЛ;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50-15-27 - Представление 3-НДФЛ;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50-15-51; (3499) 50-15-43 - Выдача патента;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50-15-25 - Имущественные налоги физических лиц (в том числе </a:t>
            </a:r>
            <a:r>
              <a:rPr lang="ru-RU" dirty="0" smtClean="0">
                <a:solidFill>
                  <a:schemeClr val="accent1"/>
                </a:solidFill>
              </a:rPr>
              <a:t>	   	                предоставление </a:t>
            </a:r>
            <a:r>
              <a:rPr lang="ru-RU" dirty="0">
                <a:solidFill>
                  <a:schemeClr val="accent1"/>
                </a:solidFill>
              </a:rPr>
              <a:t>налоговых 	        льгот);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50-15-57; (3499) 50-15-09 - Государственная регистрация ЮЛ и ИП;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8(3499</a:t>
            </a:r>
            <a:r>
              <a:rPr lang="ru-RU" dirty="0">
                <a:solidFill>
                  <a:schemeClr val="accent1"/>
                </a:solidFill>
              </a:rPr>
              <a:t>) 50-15-13; (3499) 50-15-15; (3499) 50-15-16 - Прием деклараций;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8(34922</a:t>
            </a:r>
            <a:r>
              <a:rPr lang="ru-RU" dirty="0">
                <a:solidFill>
                  <a:schemeClr val="accent1"/>
                </a:solidFill>
              </a:rPr>
              <a:t>) 3-78-40 - О мерах взыскания (приостановка операций по счетам, </a:t>
            </a:r>
            <a:r>
              <a:rPr lang="ru-RU" dirty="0" smtClean="0">
                <a:solidFill>
                  <a:schemeClr val="accent1"/>
                </a:solidFill>
              </a:rPr>
              <a:t>	   	                блокировка </a:t>
            </a:r>
            <a:r>
              <a:rPr lang="ru-RU" dirty="0">
                <a:solidFill>
                  <a:schemeClr val="accent1"/>
                </a:solidFill>
              </a:rPr>
              <a:t>счетов).</a:t>
            </a:r>
          </a:p>
          <a:p>
            <a:endParaRPr lang="ru-RU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9266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</a:t>
            </a: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				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768752" cy="5409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Межрайонная </a:t>
            </a:r>
            <a:r>
              <a:rPr lang="ru-RU" b="1" dirty="0">
                <a:solidFill>
                  <a:srgbClr val="C00000"/>
                </a:solidFill>
              </a:rPr>
              <a:t>ИФНС </a:t>
            </a:r>
            <a:r>
              <a:rPr lang="ru-RU" b="1" dirty="0" smtClean="0">
                <a:solidFill>
                  <a:srgbClr val="C00000"/>
                </a:solidFill>
              </a:rPr>
              <a:t>№5 </a:t>
            </a: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ru-RU" b="1" dirty="0" smtClean="0">
                <a:solidFill>
                  <a:srgbClr val="C00000"/>
                </a:solidFill>
              </a:rPr>
              <a:t>г. Ноябрьск):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sz="1200" dirty="0" smtClean="0"/>
          </a:p>
          <a:p>
            <a:r>
              <a:rPr lang="ru-RU" dirty="0" smtClean="0">
                <a:solidFill>
                  <a:schemeClr val="accent1"/>
                </a:solidFill>
              </a:rPr>
              <a:t>8 </a:t>
            </a:r>
            <a:r>
              <a:rPr lang="ru-RU" dirty="0">
                <a:solidFill>
                  <a:schemeClr val="accent1"/>
                </a:solidFill>
              </a:rPr>
              <a:t>(3496)36-59-52 - Урегулирование </a:t>
            </a:r>
            <a:r>
              <a:rPr lang="ru-RU" dirty="0" smtClean="0">
                <a:solidFill>
                  <a:schemeClr val="accent1"/>
                </a:solidFill>
              </a:rPr>
              <a:t>задолженности;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(3496)36-59-46 - Уточнение принадлежности </a:t>
            </a:r>
            <a:r>
              <a:rPr lang="ru-RU" dirty="0" smtClean="0">
                <a:solidFill>
                  <a:schemeClr val="accent1"/>
                </a:solidFill>
              </a:rPr>
              <a:t>платежей;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(3496)36-59-85 - Возврат </a:t>
            </a:r>
            <a:r>
              <a:rPr lang="ru-RU" dirty="0" smtClean="0">
                <a:solidFill>
                  <a:schemeClr val="accent1"/>
                </a:solidFill>
              </a:rPr>
              <a:t>НДФЛ;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(3496)36-59-73 - Представление </a:t>
            </a:r>
            <a:r>
              <a:rPr lang="ru-RU" dirty="0" smtClean="0">
                <a:solidFill>
                  <a:schemeClr val="accent1"/>
                </a:solidFill>
              </a:rPr>
              <a:t>3-НДФЛ;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(3496)36-59-74 - Выдача </a:t>
            </a:r>
            <a:r>
              <a:rPr lang="ru-RU" dirty="0" smtClean="0">
                <a:solidFill>
                  <a:schemeClr val="accent1"/>
                </a:solidFill>
              </a:rPr>
              <a:t>патента;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(3496)36-59-72 - Имущественные налоги физических лиц (в том числе 		                 предоставление налоговых льгот</a:t>
            </a:r>
            <a:r>
              <a:rPr lang="ru-RU" dirty="0" smtClean="0">
                <a:solidFill>
                  <a:schemeClr val="accent1"/>
                </a:solidFill>
              </a:rPr>
              <a:t>);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(3496)36-59-22;  </a:t>
            </a:r>
          </a:p>
          <a:p>
            <a:r>
              <a:rPr lang="ru-RU" dirty="0">
                <a:solidFill>
                  <a:schemeClr val="accent1"/>
                </a:solidFill>
              </a:rPr>
              <a:t>8(34992)2-38-65 (ЕРЦ) - Государственная регистрация ЮЛ и </a:t>
            </a:r>
            <a:r>
              <a:rPr lang="ru-RU" dirty="0" smtClean="0">
                <a:solidFill>
                  <a:schemeClr val="accent1"/>
                </a:solidFill>
              </a:rPr>
              <a:t>ИП;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(3496)36-59-28; 8(3496)36-59-30 - Прием </a:t>
            </a:r>
            <a:r>
              <a:rPr lang="ru-RU" dirty="0" smtClean="0">
                <a:solidFill>
                  <a:schemeClr val="accent1"/>
                </a:solidFill>
              </a:rPr>
              <a:t>деклараций;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>
                <a:solidFill>
                  <a:schemeClr val="accent1"/>
                </a:solidFill>
              </a:rPr>
              <a:t>8 (34922) 3-78-91 - О мерах взыскания (приостановка операций по счетах, 	                  блокировка счетов);</a:t>
            </a:r>
          </a:p>
          <a:p>
            <a:r>
              <a:rPr lang="ru-RU" dirty="0">
                <a:solidFill>
                  <a:schemeClr val="accent1"/>
                </a:solidFill>
              </a:rPr>
              <a:t>8(34938)2-26-50 -  Дополнительный офис г. </a:t>
            </a:r>
            <a:r>
              <a:rPr lang="ru-RU" dirty="0" smtClean="0">
                <a:solidFill>
                  <a:schemeClr val="accent1"/>
                </a:solidFill>
              </a:rPr>
              <a:t>Муравленко; </a:t>
            </a:r>
            <a:endParaRPr lang="ru-RU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>
              <a:solidFill>
                <a:schemeClr val="accent1"/>
              </a:solidFill>
            </a:endParaRPr>
          </a:p>
          <a:p>
            <a:pPr algn="ctr"/>
            <a:r>
              <a:rPr lang="ru-RU" sz="1350" dirty="0" smtClean="0"/>
              <a:t> 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9329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62473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r>
              <a:rPr lang="ru-RU" sz="1800" b="1" dirty="0" smtClean="0">
                <a:solidFill>
                  <a:srgbClr val="C00000"/>
                </a:solidFill>
              </a:rPr>
              <a:t>Межрайонная ИФНС </a:t>
            </a:r>
            <a:r>
              <a:rPr lang="ru-RU" sz="1800" b="1" dirty="0">
                <a:solidFill>
                  <a:srgbClr val="C00000"/>
                </a:solidFill>
              </a:rPr>
              <a:t>№</a:t>
            </a:r>
            <a:r>
              <a:rPr lang="ru-RU" sz="1800" b="1" dirty="0" smtClean="0">
                <a:solidFill>
                  <a:srgbClr val="C00000"/>
                </a:solidFill>
              </a:rPr>
              <a:t>6 (г. Салехард)</a:t>
            </a:r>
          </a:p>
          <a:p>
            <a:endParaRPr lang="ru-RU" sz="1800" b="1" dirty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accent1"/>
                </a:solidFill>
              </a:rPr>
              <a:t>по </a:t>
            </a:r>
            <a:r>
              <a:rPr lang="ru-RU" b="1" dirty="0">
                <a:solidFill>
                  <a:schemeClr val="accent1"/>
                </a:solidFill>
              </a:rPr>
              <a:t>вопросам </a:t>
            </a:r>
            <a:r>
              <a:rPr lang="ru-RU" b="1" dirty="0" smtClean="0">
                <a:solidFill>
                  <a:schemeClr val="accent1"/>
                </a:solidFill>
              </a:rPr>
              <a:t>о </a:t>
            </a:r>
            <a:r>
              <a:rPr lang="ru-RU" b="1" dirty="0">
                <a:solidFill>
                  <a:schemeClr val="accent1"/>
                </a:solidFill>
              </a:rPr>
              <a:t>мерах взыскания </a:t>
            </a:r>
            <a:r>
              <a:rPr lang="ru-RU" b="1" dirty="0" smtClean="0">
                <a:solidFill>
                  <a:schemeClr val="accent1"/>
                </a:solidFill>
              </a:rPr>
              <a:t>(</a:t>
            </a:r>
            <a:r>
              <a:rPr lang="ru-RU" b="1" dirty="0">
                <a:solidFill>
                  <a:schemeClr val="accent1"/>
                </a:solidFill>
              </a:rPr>
              <a:t>приостановка операций по </a:t>
            </a:r>
            <a:r>
              <a:rPr lang="ru-RU" b="1" dirty="0" smtClean="0">
                <a:solidFill>
                  <a:schemeClr val="accent1"/>
                </a:solidFill>
              </a:rPr>
              <a:t>счетам, </a:t>
            </a:r>
            <a:r>
              <a:rPr lang="ru-RU" b="1" dirty="0">
                <a:solidFill>
                  <a:schemeClr val="accent1"/>
                </a:solidFill>
              </a:rPr>
              <a:t>блокировка счетов)</a:t>
            </a:r>
          </a:p>
          <a:p>
            <a:pPr algn="ctr"/>
            <a:endParaRPr lang="ru-RU" dirty="0" smtClean="0"/>
          </a:p>
          <a:p>
            <a:r>
              <a:rPr lang="ru-RU" dirty="0" smtClean="0">
                <a:solidFill>
                  <a:schemeClr val="accent1"/>
                </a:solidFill>
              </a:rPr>
              <a:t>8 (34922</a:t>
            </a:r>
            <a:r>
              <a:rPr lang="ru-RU" dirty="0">
                <a:solidFill>
                  <a:schemeClr val="accent1"/>
                </a:solidFill>
              </a:rPr>
              <a:t>) 3-78-91; 3-78-80 </a:t>
            </a:r>
            <a:r>
              <a:rPr lang="ru-RU" dirty="0" smtClean="0">
                <a:solidFill>
                  <a:schemeClr val="accent1"/>
                </a:solidFill>
              </a:rPr>
              <a:t> - для налогоплательщиков г. Салехард;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8 (34922</a:t>
            </a:r>
            <a:r>
              <a:rPr lang="ru-RU" dirty="0">
                <a:solidFill>
                  <a:schemeClr val="accent1"/>
                </a:solidFill>
              </a:rPr>
              <a:t>) 3-78-09 </a:t>
            </a:r>
            <a:r>
              <a:rPr lang="ru-RU" dirty="0" smtClean="0">
                <a:solidFill>
                  <a:schemeClr val="accent1"/>
                </a:solidFill>
              </a:rPr>
              <a:t>- </a:t>
            </a:r>
            <a:r>
              <a:rPr lang="ru-RU" dirty="0">
                <a:solidFill>
                  <a:schemeClr val="accent1"/>
                </a:solidFill>
              </a:rPr>
              <a:t>для налогоплательщиков </a:t>
            </a:r>
            <a:r>
              <a:rPr lang="ru-RU" dirty="0" smtClean="0">
                <a:solidFill>
                  <a:schemeClr val="accent1"/>
                </a:solidFill>
              </a:rPr>
              <a:t>г. Ноябрьск;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8 (34922</a:t>
            </a:r>
            <a:r>
              <a:rPr lang="ru-RU" dirty="0">
                <a:solidFill>
                  <a:schemeClr val="accent1"/>
                </a:solidFill>
              </a:rPr>
              <a:t>) 3-78-95 </a:t>
            </a:r>
            <a:r>
              <a:rPr lang="ru-RU" dirty="0" smtClean="0">
                <a:solidFill>
                  <a:schemeClr val="accent1"/>
                </a:solidFill>
              </a:rPr>
              <a:t>- </a:t>
            </a:r>
            <a:r>
              <a:rPr lang="ru-RU" dirty="0">
                <a:solidFill>
                  <a:schemeClr val="accent1"/>
                </a:solidFill>
              </a:rPr>
              <a:t>для налогоплательщиков </a:t>
            </a:r>
            <a:r>
              <a:rPr lang="ru-RU" dirty="0" smtClean="0">
                <a:solidFill>
                  <a:schemeClr val="accent1"/>
                </a:solidFill>
              </a:rPr>
              <a:t>г. Тарко-Сале;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8 (34922</a:t>
            </a:r>
            <a:r>
              <a:rPr lang="ru-RU" dirty="0">
                <a:solidFill>
                  <a:schemeClr val="accent1"/>
                </a:solidFill>
              </a:rPr>
              <a:t>) 3-78-40 </a:t>
            </a:r>
            <a:r>
              <a:rPr lang="ru-RU" dirty="0" smtClean="0">
                <a:solidFill>
                  <a:schemeClr val="accent1"/>
                </a:solidFill>
              </a:rPr>
              <a:t>- </a:t>
            </a:r>
            <a:r>
              <a:rPr lang="ru-RU" dirty="0">
                <a:solidFill>
                  <a:schemeClr val="accent1"/>
                </a:solidFill>
              </a:rPr>
              <a:t>для налогоплательщиков </a:t>
            </a:r>
            <a:r>
              <a:rPr lang="ru-RU" dirty="0" smtClean="0">
                <a:solidFill>
                  <a:schemeClr val="accent1"/>
                </a:solidFill>
              </a:rPr>
              <a:t>г. Надым;</a:t>
            </a:r>
            <a:endParaRPr lang="ru-RU" dirty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8 (34922</a:t>
            </a:r>
            <a:r>
              <a:rPr lang="ru-RU" dirty="0">
                <a:solidFill>
                  <a:schemeClr val="accent1"/>
                </a:solidFill>
              </a:rPr>
              <a:t>) 3-78-71 </a:t>
            </a:r>
            <a:r>
              <a:rPr lang="ru-RU" dirty="0" smtClean="0">
                <a:solidFill>
                  <a:schemeClr val="accent1"/>
                </a:solidFill>
              </a:rPr>
              <a:t>– для налогоплательщиков г. Новый </a:t>
            </a:r>
            <a:r>
              <a:rPr lang="ru-RU" dirty="0">
                <a:solidFill>
                  <a:schemeClr val="accent1"/>
                </a:solidFill>
              </a:rPr>
              <a:t>Уренгой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693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23728" y="627534"/>
            <a:ext cx="6336704" cy="3744416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>
                <a:latin typeface="Arial Narrow" pitchFamily="34" charset="0"/>
              </a:rPr>
              <a:t/>
            </a:r>
            <a:br>
              <a:rPr lang="ru-RU" sz="2400" dirty="0">
                <a:latin typeface="Arial Narrow" pitchFamily="34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387488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339502"/>
            <a:ext cx="626469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1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Номер телефона Единого Контакт Центра</a:t>
            </a:r>
          </a:p>
          <a:p>
            <a:pPr algn="ctr"/>
            <a:endParaRPr lang="ru-RU" sz="1800" b="1" dirty="0">
              <a:solidFill>
                <a:srgbClr val="C00000"/>
              </a:solidFill>
            </a:endParaRPr>
          </a:p>
          <a:p>
            <a:pPr algn="ctr"/>
            <a:r>
              <a:rPr lang="ru-RU" sz="3600" dirty="0" smtClean="0">
                <a:solidFill>
                  <a:schemeClr val="accent1"/>
                </a:solidFill>
              </a:rPr>
              <a:t>8(800)222-22-22</a:t>
            </a:r>
          </a:p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www.nalog.ru</a:t>
            </a:r>
            <a:endParaRPr lang="ru-RU" sz="2400" b="1" dirty="0" smtClean="0">
              <a:solidFill>
                <a:schemeClr val="accent1"/>
              </a:solidFill>
            </a:endParaRPr>
          </a:p>
          <a:p>
            <a:pPr algn="ctr"/>
            <a:endParaRPr lang="ru-RU" sz="2000" b="1" dirty="0">
              <a:solidFill>
                <a:schemeClr val="accent1"/>
              </a:solidFill>
            </a:endParaRPr>
          </a:p>
          <a:p>
            <a:pPr algn="ctr"/>
            <a:endParaRPr lang="ru-RU" sz="2000" b="1" dirty="0" smtClean="0">
              <a:solidFill>
                <a:schemeClr val="accent1"/>
              </a:solidFill>
            </a:endParaRPr>
          </a:p>
          <a:p>
            <a:pPr algn="ctr"/>
            <a:endParaRPr lang="ru-RU" sz="2000" b="1" dirty="0">
              <a:solidFill>
                <a:schemeClr val="accent1"/>
              </a:solidFill>
            </a:endParaRPr>
          </a:p>
          <a:p>
            <a:pPr algn="ctr"/>
            <a:endParaRPr lang="ru-RU" sz="2000" b="1" dirty="0">
              <a:solidFill>
                <a:schemeClr val="accent1"/>
              </a:solidFill>
            </a:endParaRPr>
          </a:p>
          <a:p>
            <a:pPr algn="ctr"/>
            <a:r>
              <a:rPr lang="ru-RU" sz="2000" i="1" dirty="0" smtClean="0">
                <a:solidFill>
                  <a:schemeClr val="accent1"/>
                </a:solidFill>
              </a:rPr>
              <a:t>Оставайтесь дома и будьте здоровы!</a:t>
            </a:r>
            <a:endParaRPr lang="ru-RU" sz="2000" i="1" dirty="0">
              <a:solidFill>
                <a:srgbClr val="C00000"/>
              </a:solidFill>
            </a:endParaRPr>
          </a:p>
          <a:p>
            <a:pPr algn="ctr"/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0403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3553</TotalTime>
  <Words>560</Words>
  <Application>Microsoft Office PowerPoint</Application>
  <PresentationFormat>Экран (16:9)</PresentationFormat>
  <Paragraphs>197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Present_FNS2012_16-9</vt:lpstr>
      <vt:lpstr>    </vt:lpstr>
      <vt:lpstr>  </vt:lpstr>
      <vt:lpstr>      </vt:lpstr>
      <vt:lpstr>       </vt:lpstr>
      <vt:lpstr>      </vt:lpstr>
      <vt:lpstr>         </vt:lpstr>
      <vt:lpstr>    </vt:lpstr>
      <vt:lpstr>    </vt:lpstr>
    </vt:vector>
  </TitlesOfParts>
  <Company>UFNS YANAO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Викторовна Селютина</dc:creator>
  <cp:lastModifiedBy>Администратор</cp:lastModifiedBy>
  <cp:revision>517</cp:revision>
  <dcterms:created xsi:type="dcterms:W3CDTF">2014-02-17T01:04:07Z</dcterms:created>
  <dcterms:modified xsi:type="dcterms:W3CDTF">2020-03-31T10:18:45Z</dcterms:modified>
</cp:coreProperties>
</file>